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56" r:id="rId2"/>
    <p:sldId id="335" r:id="rId3"/>
    <p:sldId id="339" r:id="rId4"/>
    <p:sldId id="340" r:id="rId5"/>
    <p:sldId id="342" r:id="rId6"/>
    <p:sldId id="344" r:id="rId7"/>
    <p:sldId id="345" r:id="rId8"/>
    <p:sldId id="347" r:id="rId9"/>
    <p:sldId id="348" r:id="rId10"/>
    <p:sldId id="349" r:id="rId11"/>
    <p:sldId id="350" r:id="rId12"/>
    <p:sldId id="351" r:id="rId13"/>
    <p:sldId id="352" r:id="rId14"/>
    <p:sldId id="353" r:id="rId15"/>
    <p:sldId id="354" r:id="rId16"/>
    <p:sldId id="355" r:id="rId17"/>
    <p:sldId id="356" r:id="rId18"/>
    <p:sldId id="357" r:id="rId19"/>
    <p:sldId id="358" r:id="rId20"/>
    <p:sldId id="359"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50" d="100"/>
          <a:sy n="50" d="100"/>
        </p:scale>
        <p:origin x="-1956" y="-5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3/27/2020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1" name="Date Placeholder 27"/>
          <p:cNvSpPr>
            <a:spLocks noGrp="1"/>
          </p:cNvSpPr>
          <p:nvPr>
            <p:ph type="dt" sz="half" idx="10"/>
          </p:nvPr>
        </p:nvSpPr>
        <p:spPr/>
        <p:txBody>
          <a:bodyPr/>
          <a:lstStyle>
            <a:lvl1pPr>
              <a:defRPr/>
            </a:lvl1pPr>
          </a:lstStyle>
          <a:p>
            <a:pPr>
              <a:defRPr/>
            </a:pPr>
            <a:fld id="{4A4CAE77-B8B1-49B7-9986-23DC29B73BCB}" type="datetime1">
              <a:rPr lang="en-US"/>
              <a:pPr>
                <a:defRPr/>
              </a:pPr>
              <a:t>3/27/2020</a:t>
            </a:fld>
            <a:endParaRPr lang="en-US"/>
          </a:p>
        </p:txBody>
      </p:sp>
      <p:sp>
        <p:nvSpPr>
          <p:cNvPr id="12" name="Footer Placeholder 16"/>
          <p:cNvSpPr>
            <a:spLocks noGrp="1"/>
          </p:cNvSpPr>
          <p:nvPr>
            <p:ph type="ftr" sz="quarter" idx="11"/>
          </p:nvPr>
        </p:nvSpPr>
        <p:spPr/>
        <p:txBody>
          <a:bodyPr/>
          <a:lstStyle>
            <a:lvl1pPr>
              <a:defRPr/>
            </a:lvl1pPr>
          </a:lstStyle>
          <a:p>
            <a:pPr>
              <a:defRPr/>
            </a:pPr>
            <a:r>
              <a:rPr lang="en-US"/>
              <a:t>Author:RK</a:t>
            </a:r>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pPr>
              <a:defRPr/>
            </a:pPr>
            <a:fld id="{29E3B3A6-35C4-4A4A-A93B-FEA2E3D83467}"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A60A15E1-6517-4DF2-87C5-84BAA2B375B7}" type="datetime1">
              <a:rPr lang="en-US"/>
              <a:pPr>
                <a:defRPr/>
              </a:pPr>
              <a:t>3/27/2020</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a:t>Author:RK</a:t>
            </a:r>
          </a:p>
        </p:txBody>
      </p:sp>
      <p:sp>
        <p:nvSpPr>
          <p:cNvPr id="6" name="Slide Number Placeholder 22"/>
          <p:cNvSpPr>
            <a:spLocks noGrp="1"/>
          </p:cNvSpPr>
          <p:nvPr>
            <p:ph type="sldNum" sz="quarter" idx="12"/>
          </p:nvPr>
        </p:nvSpPr>
        <p:spPr/>
        <p:txBody>
          <a:bodyPr/>
          <a:lstStyle>
            <a:lvl1pPr>
              <a:defRPr/>
            </a:lvl1pPr>
          </a:lstStyle>
          <a:p>
            <a:pPr>
              <a:defRPr/>
            </a:pPr>
            <a:fld id="{763F6D62-F023-421D-8A7E-B561A86F0A7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1C1599A8-CEA0-4EA6-AEBF-68186F8EDCBB}" type="datetime1">
              <a:rPr lang="en-US"/>
              <a:pPr>
                <a:defRPr/>
              </a:pPr>
              <a:t>3/27/2020</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a:t>Author:RK</a:t>
            </a:r>
          </a:p>
        </p:txBody>
      </p:sp>
      <p:sp>
        <p:nvSpPr>
          <p:cNvPr id="6" name="Slide Number Placeholder 22"/>
          <p:cNvSpPr>
            <a:spLocks noGrp="1"/>
          </p:cNvSpPr>
          <p:nvPr>
            <p:ph type="sldNum" sz="quarter" idx="12"/>
          </p:nvPr>
        </p:nvSpPr>
        <p:spPr/>
        <p:txBody>
          <a:bodyPr/>
          <a:lstStyle>
            <a:lvl1pPr>
              <a:defRPr/>
            </a:lvl1pPr>
          </a:lstStyle>
          <a:p>
            <a:pPr>
              <a:defRPr/>
            </a:pPr>
            <a:fld id="{AFFF1EA8-75B9-4BFE-A5B1-639BA1B4E44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3A26468A-707D-43B7-A2A2-6F6E66C6416E}" type="datetime1">
              <a:rPr lang="en-US"/>
              <a:pPr>
                <a:defRPr/>
              </a:pPr>
              <a:t>3/27/2020</a:t>
            </a:fld>
            <a:endParaRPr lang="en-US"/>
          </a:p>
        </p:txBody>
      </p:sp>
      <p:sp>
        <p:nvSpPr>
          <p:cNvPr id="5" name="Footer Placeholder 2"/>
          <p:cNvSpPr>
            <a:spLocks noGrp="1"/>
          </p:cNvSpPr>
          <p:nvPr>
            <p:ph type="ftr" sz="quarter" idx="11"/>
          </p:nvPr>
        </p:nvSpPr>
        <p:spPr/>
        <p:txBody>
          <a:bodyPr/>
          <a:lstStyle>
            <a:lvl1pPr>
              <a:defRPr/>
            </a:lvl1pPr>
          </a:lstStyle>
          <a:p>
            <a:pPr>
              <a:defRPr/>
            </a:pPr>
            <a:r>
              <a:rPr lang="en-US"/>
              <a:t>Author:RK</a:t>
            </a:r>
          </a:p>
        </p:txBody>
      </p:sp>
      <p:sp>
        <p:nvSpPr>
          <p:cNvPr id="6" name="Slide Number Placeholder 22"/>
          <p:cNvSpPr>
            <a:spLocks noGrp="1"/>
          </p:cNvSpPr>
          <p:nvPr>
            <p:ph type="sldNum" sz="quarter" idx="12"/>
          </p:nvPr>
        </p:nvSpPr>
        <p:spPr/>
        <p:txBody>
          <a:bodyPr/>
          <a:lstStyle>
            <a:lvl1pPr>
              <a:defRPr/>
            </a:lvl1pPr>
          </a:lstStyle>
          <a:p>
            <a:pPr>
              <a:defRPr/>
            </a:pPr>
            <a:fld id="{FE88FBAD-9DA8-472F-839A-428AD1F4DEE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86442F78-5EBF-4453-A097-83F2C8DFCA84}" type="datetime1">
              <a:rPr lang="en-US"/>
              <a:pPr>
                <a:defRPr/>
              </a:pPr>
              <a:t>3/27/2020</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r>
              <a:rPr lang="en-US"/>
              <a:t>Author:RK</a:t>
            </a:r>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30ECD9A4-5F66-4780-BB8E-330017FFA7D2}"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E7E1BEA8-81AC-4EAA-9B8B-C356D39A598C}" type="datetime1">
              <a:rPr lang="en-US"/>
              <a:pPr>
                <a:defRPr/>
              </a:pPr>
              <a:t>3/27/2020</a:t>
            </a:fld>
            <a:endParaRPr lang="en-US"/>
          </a:p>
        </p:txBody>
      </p:sp>
      <p:sp>
        <p:nvSpPr>
          <p:cNvPr id="6" name="Footer Placeholder 2"/>
          <p:cNvSpPr>
            <a:spLocks noGrp="1"/>
          </p:cNvSpPr>
          <p:nvPr>
            <p:ph type="ftr" sz="quarter" idx="11"/>
          </p:nvPr>
        </p:nvSpPr>
        <p:spPr/>
        <p:txBody>
          <a:bodyPr/>
          <a:lstStyle>
            <a:lvl1pPr>
              <a:defRPr/>
            </a:lvl1pPr>
          </a:lstStyle>
          <a:p>
            <a:pPr>
              <a:defRPr/>
            </a:pPr>
            <a:r>
              <a:rPr lang="en-US"/>
              <a:t>Author:RK</a:t>
            </a:r>
          </a:p>
        </p:txBody>
      </p:sp>
      <p:sp>
        <p:nvSpPr>
          <p:cNvPr id="7" name="Slide Number Placeholder 22"/>
          <p:cNvSpPr>
            <a:spLocks noGrp="1"/>
          </p:cNvSpPr>
          <p:nvPr>
            <p:ph type="sldNum" sz="quarter" idx="12"/>
          </p:nvPr>
        </p:nvSpPr>
        <p:spPr/>
        <p:txBody>
          <a:bodyPr/>
          <a:lstStyle>
            <a:lvl1pPr>
              <a:defRPr/>
            </a:lvl1pPr>
          </a:lstStyle>
          <a:p>
            <a:pPr>
              <a:defRPr/>
            </a:pPr>
            <a:fld id="{51FE8A84-AF12-4731-A1E2-EE3C3AE8E11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0F274DF4-1E11-4BE5-94EE-68DC7FD66A04}" type="datetime1">
              <a:rPr lang="en-US"/>
              <a:pPr>
                <a:defRPr/>
              </a:pPr>
              <a:t>3/27/2020</a:t>
            </a:fld>
            <a:endParaRPr lang="en-US"/>
          </a:p>
        </p:txBody>
      </p:sp>
      <p:sp>
        <p:nvSpPr>
          <p:cNvPr id="8" name="Footer Placeholder 2"/>
          <p:cNvSpPr>
            <a:spLocks noGrp="1"/>
          </p:cNvSpPr>
          <p:nvPr>
            <p:ph type="ftr" sz="quarter" idx="11"/>
          </p:nvPr>
        </p:nvSpPr>
        <p:spPr/>
        <p:txBody>
          <a:bodyPr/>
          <a:lstStyle>
            <a:lvl1pPr>
              <a:defRPr/>
            </a:lvl1pPr>
          </a:lstStyle>
          <a:p>
            <a:pPr>
              <a:defRPr/>
            </a:pPr>
            <a:r>
              <a:rPr lang="en-US"/>
              <a:t>Author:RK</a:t>
            </a:r>
          </a:p>
        </p:txBody>
      </p:sp>
      <p:sp>
        <p:nvSpPr>
          <p:cNvPr id="9" name="Slide Number Placeholder 22"/>
          <p:cNvSpPr>
            <a:spLocks noGrp="1"/>
          </p:cNvSpPr>
          <p:nvPr>
            <p:ph type="sldNum" sz="quarter" idx="12"/>
          </p:nvPr>
        </p:nvSpPr>
        <p:spPr/>
        <p:txBody>
          <a:bodyPr/>
          <a:lstStyle>
            <a:lvl1pPr>
              <a:defRPr/>
            </a:lvl1pPr>
          </a:lstStyle>
          <a:p>
            <a:pPr>
              <a:defRPr/>
            </a:pPr>
            <a:fld id="{7E74873D-DF26-421D-BB7D-2443FD85D71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95305D4A-26BC-4003-A6BB-1FE483E62D74}" type="datetime1">
              <a:rPr lang="en-US"/>
              <a:pPr>
                <a:defRPr/>
              </a:pPr>
              <a:t>3/27/2020</a:t>
            </a:fld>
            <a:endParaRPr lang="en-US"/>
          </a:p>
        </p:txBody>
      </p:sp>
      <p:sp>
        <p:nvSpPr>
          <p:cNvPr id="4" name="Footer Placeholder 2"/>
          <p:cNvSpPr>
            <a:spLocks noGrp="1"/>
          </p:cNvSpPr>
          <p:nvPr>
            <p:ph type="ftr" sz="quarter" idx="11"/>
          </p:nvPr>
        </p:nvSpPr>
        <p:spPr/>
        <p:txBody>
          <a:bodyPr/>
          <a:lstStyle>
            <a:lvl1pPr>
              <a:defRPr/>
            </a:lvl1pPr>
          </a:lstStyle>
          <a:p>
            <a:pPr>
              <a:defRPr/>
            </a:pPr>
            <a:r>
              <a:rPr lang="en-US"/>
              <a:t>Author:RK</a:t>
            </a:r>
          </a:p>
        </p:txBody>
      </p:sp>
      <p:sp>
        <p:nvSpPr>
          <p:cNvPr id="5" name="Slide Number Placeholder 22"/>
          <p:cNvSpPr>
            <a:spLocks noGrp="1"/>
          </p:cNvSpPr>
          <p:nvPr>
            <p:ph type="sldNum" sz="quarter" idx="12"/>
          </p:nvPr>
        </p:nvSpPr>
        <p:spPr/>
        <p:txBody>
          <a:bodyPr/>
          <a:lstStyle>
            <a:lvl1pPr>
              <a:defRPr/>
            </a:lvl1pPr>
          </a:lstStyle>
          <a:p>
            <a:pPr>
              <a:defRPr/>
            </a:pPr>
            <a:fld id="{1FF23CE0-A7BA-44DD-B5DD-50C48A27FB9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217256AB-E1A6-415D-9F21-A517C3C15B98}" type="datetime1">
              <a:rPr lang="en-US"/>
              <a:pPr>
                <a:defRPr/>
              </a:pPr>
              <a:t>3/27/2020</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a:t>Author:RK</a:t>
            </a:r>
          </a:p>
        </p:txBody>
      </p:sp>
      <p:sp>
        <p:nvSpPr>
          <p:cNvPr id="4" name="Slide Number Placeholder 22"/>
          <p:cNvSpPr>
            <a:spLocks noGrp="1"/>
          </p:cNvSpPr>
          <p:nvPr>
            <p:ph type="sldNum" sz="quarter" idx="12"/>
          </p:nvPr>
        </p:nvSpPr>
        <p:spPr/>
        <p:txBody>
          <a:bodyPr/>
          <a:lstStyle>
            <a:lvl1pPr>
              <a:defRPr/>
            </a:lvl1pPr>
          </a:lstStyle>
          <a:p>
            <a:pPr>
              <a:defRPr/>
            </a:pPr>
            <a:fld id="{331C3804-7DB4-49F8-98C7-D17834D2E29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a:lvl1pPr>
          </a:lstStyle>
          <a:p>
            <a:pPr>
              <a:defRPr/>
            </a:pPr>
            <a:fld id="{A526942A-22AA-43F1-BB1B-25EDD8605733}" type="datetime1">
              <a:rPr lang="en-US"/>
              <a:pPr>
                <a:defRPr/>
              </a:pPr>
              <a:t>3/27/2020</a:t>
            </a:fld>
            <a:endParaRPr lang="en-US"/>
          </a:p>
        </p:txBody>
      </p:sp>
      <p:sp>
        <p:nvSpPr>
          <p:cNvPr id="8" name="Footer Placeholder 5"/>
          <p:cNvSpPr>
            <a:spLocks noGrp="1"/>
          </p:cNvSpPr>
          <p:nvPr>
            <p:ph type="ftr" sz="quarter" idx="11"/>
          </p:nvPr>
        </p:nvSpPr>
        <p:spPr/>
        <p:txBody>
          <a:bodyPr/>
          <a:lstStyle>
            <a:lvl1pPr>
              <a:defRPr/>
            </a:lvl1pPr>
          </a:lstStyle>
          <a:p>
            <a:pPr>
              <a:defRPr/>
            </a:pPr>
            <a:r>
              <a:rPr lang="en-US"/>
              <a:t>Author:RK</a:t>
            </a:r>
          </a:p>
        </p:txBody>
      </p:sp>
      <p:sp>
        <p:nvSpPr>
          <p:cNvPr id="9" name="Slide Number Placeholder 6"/>
          <p:cNvSpPr>
            <a:spLocks noGrp="1"/>
          </p:cNvSpPr>
          <p:nvPr>
            <p:ph type="sldNum" sz="quarter" idx="12"/>
          </p:nvPr>
        </p:nvSpPr>
        <p:spPr/>
        <p:txBody>
          <a:bodyPr/>
          <a:lstStyle>
            <a:lvl1pPr>
              <a:defRPr/>
            </a:lvl1pPr>
          </a:lstStyle>
          <a:p>
            <a:pPr>
              <a:defRPr/>
            </a:pPr>
            <a:fld id="{5C23F445-A553-4D3F-BF04-A18E2120CA0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44528B13-61B8-4B34-AE66-FAA20D62E9E3}" type="datetime1">
              <a:rPr lang="en-US"/>
              <a:pPr>
                <a:defRPr/>
              </a:pPr>
              <a:t>3/27/2020</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r>
              <a:rPr lang="en-US"/>
              <a:t>Author:RK</a:t>
            </a:r>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pPr>
              <a:defRPr/>
            </a:pPr>
            <a:fld id="{5F7CE51B-D314-4748-A7FB-C6BBF3CC08C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smtClean="0"/>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fld id="{DA77A13B-D29E-4A31-9A3D-BDF778EEE264}" type="datetime1">
              <a:rPr lang="en-US"/>
              <a:pPr>
                <a:defRPr/>
              </a:pPr>
              <a:t>3/27/2020</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cs typeface="+mn-cs"/>
              </a:defRPr>
            </a:lvl1pPr>
          </a:lstStyle>
          <a:p>
            <a:pPr>
              <a:defRPr/>
            </a:pPr>
            <a:r>
              <a:rPr lang="en-US" dirty="0" err="1"/>
              <a:t>Author:RK</a:t>
            </a:r>
            <a:endParaRPr lang="en-US" dirty="0"/>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fontAlgn="auto" latinLnBrk="0" hangingPunct="1">
              <a:spcBef>
                <a:spcPts val="0"/>
              </a:spcBef>
              <a:spcAft>
                <a:spcPts val="0"/>
              </a:spcAft>
              <a:defRPr kumimoji="0" sz="1400">
                <a:solidFill>
                  <a:srgbClr val="FFFFFF"/>
                </a:solidFill>
                <a:latin typeface="+mj-lt"/>
                <a:ea typeface="+mj-ea"/>
                <a:cs typeface="+mj-cs"/>
              </a:defRPr>
            </a:lvl1pPr>
          </a:lstStyle>
          <a:p>
            <a:pPr>
              <a:defRPr/>
            </a:pPr>
            <a:fld id="{1C30FFA0-8383-48F0-ABBC-CA0378A05A1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80" r:id="rId1"/>
    <p:sldLayoutId id="2147483973" r:id="rId2"/>
    <p:sldLayoutId id="2147483981" r:id="rId3"/>
    <p:sldLayoutId id="2147483974" r:id="rId4"/>
    <p:sldLayoutId id="2147483975" r:id="rId5"/>
    <p:sldLayoutId id="2147483976" r:id="rId6"/>
    <p:sldLayoutId id="2147483977" r:id="rId7"/>
    <p:sldLayoutId id="2147483982" r:id="rId8"/>
    <p:sldLayoutId id="2147483983" r:id="rId9"/>
    <p:sldLayoutId id="2147483978" r:id="rId10"/>
    <p:sldLayoutId id="2147483979" r:id="rId11"/>
  </p:sldLayoutIdLst>
  <p:hf hdr="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2"/>
          <p:cNvSpPr>
            <a:spLocks noGrp="1"/>
          </p:cNvSpPr>
          <p:nvPr>
            <p:ph type="subTitle" idx="1"/>
          </p:nvPr>
        </p:nvSpPr>
        <p:spPr>
          <a:xfrm>
            <a:off x="914400" y="2895600"/>
            <a:ext cx="6934200" cy="3200400"/>
          </a:xfrm>
        </p:spPr>
        <p:txBody>
          <a:bodyPr/>
          <a:lstStyle/>
          <a:p>
            <a:pPr eaLnBrk="1" hangingPunct="1"/>
            <a:endParaRPr lang="en-US" sz="4000" b="1" u="sng" dirty="0" smtClean="0"/>
          </a:p>
          <a:p>
            <a:pPr eaLnBrk="1" hangingPunct="1"/>
            <a:r>
              <a:rPr lang="en-US" sz="3500" b="1" u="sng" dirty="0" smtClean="0">
                <a:solidFill>
                  <a:schemeClr val="tx1"/>
                </a:solidFill>
              </a:rPr>
              <a:t>Prepared By</a:t>
            </a:r>
          </a:p>
          <a:p>
            <a:pPr eaLnBrk="1" hangingPunct="1">
              <a:spcBef>
                <a:spcPts val="200"/>
              </a:spcBef>
            </a:pPr>
            <a:r>
              <a:rPr lang="en-US" sz="3500" b="1" dirty="0" smtClean="0">
                <a:solidFill>
                  <a:schemeClr val="tx1"/>
                </a:solidFill>
              </a:rPr>
              <a:t> Dr. SHAHID </a:t>
            </a:r>
            <a:r>
              <a:rPr lang="en-US" sz="3500" b="1" dirty="0" smtClean="0">
                <a:solidFill>
                  <a:schemeClr val="tx1"/>
                </a:solidFill>
              </a:rPr>
              <a:t>IQBAL </a:t>
            </a:r>
          </a:p>
          <a:p>
            <a:pPr eaLnBrk="1" hangingPunct="1">
              <a:spcBef>
                <a:spcPts val="200"/>
              </a:spcBef>
            </a:pPr>
            <a:r>
              <a:rPr lang="en-US" sz="2500" b="1" dirty="0" smtClean="0">
                <a:solidFill>
                  <a:schemeClr val="tx1"/>
                </a:solidFill>
              </a:rPr>
              <a:t>Guest Faculty,</a:t>
            </a:r>
          </a:p>
          <a:p>
            <a:pPr eaLnBrk="1" hangingPunct="1">
              <a:spcBef>
                <a:spcPts val="200"/>
              </a:spcBef>
            </a:pPr>
            <a:r>
              <a:rPr lang="en-US" sz="2500" b="1" dirty="0" smtClean="0">
                <a:solidFill>
                  <a:schemeClr val="tx1"/>
                </a:solidFill>
              </a:rPr>
              <a:t>Marwari </a:t>
            </a:r>
            <a:r>
              <a:rPr lang="en-US" sz="2500" b="1" dirty="0" smtClean="0">
                <a:solidFill>
                  <a:schemeClr val="tx1"/>
                </a:solidFill>
              </a:rPr>
              <a:t>College, </a:t>
            </a:r>
            <a:r>
              <a:rPr lang="en-US" sz="2500" b="1" dirty="0" err="1" smtClean="0">
                <a:solidFill>
                  <a:schemeClr val="tx1"/>
                </a:solidFill>
              </a:rPr>
              <a:t>Darbhanga</a:t>
            </a:r>
            <a:r>
              <a:rPr lang="en-US" sz="2500" b="1" dirty="0" smtClean="0">
                <a:solidFill>
                  <a:schemeClr val="tx1"/>
                </a:solidFill>
              </a:rPr>
              <a:t>,</a:t>
            </a:r>
            <a:endParaRPr lang="en-US" sz="2500" b="1" dirty="0" smtClean="0">
              <a:solidFill>
                <a:schemeClr val="tx1"/>
              </a:solidFill>
            </a:endParaRPr>
          </a:p>
          <a:p>
            <a:pPr eaLnBrk="1" hangingPunct="1">
              <a:spcBef>
                <a:spcPts val="200"/>
              </a:spcBef>
            </a:pPr>
            <a:r>
              <a:rPr lang="en-US" sz="2500" b="1" dirty="0" smtClean="0">
                <a:solidFill>
                  <a:schemeClr val="tx1"/>
                </a:solidFill>
              </a:rPr>
              <a:t>Mobile No. and </a:t>
            </a:r>
            <a:r>
              <a:rPr lang="en-US" sz="2500" b="1" dirty="0" err="1" smtClean="0">
                <a:solidFill>
                  <a:schemeClr val="tx1"/>
                </a:solidFill>
              </a:rPr>
              <a:t>Whatsup</a:t>
            </a:r>
            <a:r>
              <a:rPr lang="en-US" sz="2500" b="1" dirty="0" smtClean="0">
                <a:solidFill>
                  <a:schemeClr val="tx1"/>
                </a:solidFill>
              </a:rPr>
              <a:t> No</a:t>
            </a:r>
            <a:r>
              <a:rPr lang="en-US" sz="2500" b="1" dirty="0" smtClean="0">
                <a:solidFill>
                  <a:schemeClr val="tx1"/>
                </a:solidFill>
              </a:rPr>
              <a:t>. : </a:t>
            </a:r>
            <a:r>
              <a:rPr lang="en-US" sz="2500" b="1" dirty="0" smtClean="0">
                <a:solidFill>
                  <a:schemeClr val="tx1"/>
                </a:solidFill>
              </a:rPr>
              <a:t>7004160257</a:t>
            </a:r>
          </a:p>
          <a:p>
            <a:pPr eaLnBrk="1" hangingPunct="1">
              <a:spcBef>
                <a:spcPts val="200"/>
              </a:spcBef>
            </a:pPr>
            <a:r>
              <a:rPr lang="en-US" sz="2500" b="1" dirty="0" smtClean="0">
                <a:solidFill>
                  <a:schemeClr val="tx1"/>
                </a:solidFill>
              </a:rPr>
              <a:t>Email ID: shahidlnmu@gmail.com</a:t>
            </a:r>
            <a:endParaRPr lang="en-US" sz="2500" b="1" dirty="0" smtClean="0">
              <a:solidFill>
                <a:schemeClr val="tx1"/>
              </a:solidFill>
            </a:endParaRPr>
          </a:p>
          <a:p>
            <a:pPr eaLnBrk="1" hangingPunct="1">
              <a:spcBef>
                <a:spcPts val="200"/>
              </a:spcBef>
            </a:pPr>
            <a:endParaRPr lang="en-US" sz="2500" b="1" dirty="0" smtClean="0">
              <a:solidFill>
                <a:schemeClr val="tx1"/>
              </a:solidFill>
            </a:endParaRPr>
          </a:p>
          <a:p>
            <a:pPr eaLnBrk="1" hangingPunct="1"/>
            <a:endParaRPr lang="en-US" b="1" dirty="0" smtClean="0"/>
          </a:p>
        </p:txBody>
      </p:sp>
      <p:sp>
        <p:nvSpPr>
          <p:cNvPr id="6147" name="Title 1"/>
          <p:cNvSpPr>
            <a:spLocks noGrp="1"/>
          </p:cNvSpPr>
          <p:nvPr>
            <p:ph type="ctrTitle"/>
          </p:nvPr>
        </p:nvSpPr>
        <p:spPr>
          <a:xfrm>
            <a:off x="457200" y="228600"/>
            <a:ext cx="8229600" cy="2667000"/>
          </a:xfrm>
        </p:spPr>
        <p:txBody>
          <a:bodyPr/>
          <a:lstStyle/>
          <a:p>
            <a:pPr indent="457200" eaLnBrk="1" hangingPunct="1"/>
            <a:r>
              <a:rPr sz="3200" b="1" u="sng" smtClean="0">
                <a:solidFill>
                  <a:srgbClr val="FF0000"/>
                </a:solidFill>
              </a:rPr>
              <a:t/>
            </a:r>
            <a:br>
              <a:rPr sz="3200" b="1" u="sng" smtClean="0">
                <a:solidFill>
                  <a:srgbClr val="FF0000"/>
                </a:solidFill>
              </a:rPr>
            </a:br>
            <a:r>
              <a:rPr sz="3200" b="1" u="sng" smtClean="0">
                <a:solidFill>
                  <a:srgbClr val="FF0000"/>
                </a:solidFill>
              </a:rPr>
              <a:t/>
            </a:r>
            <a:br>
              <a:rPr sz="3200" b="1" u="sng" smtClean="0">
                <a:solidFill>
                  <a:srgbClr val="FF0000"/>
                </a:solidFill>
              </a:rPr>
            </a:br>
            <a:r>
              <a:rPr sz="3200" b="1" u="sng" smtClean="0">
                <a:solidFill>
                  <a:srgbClr val="FF0000"/>
                </a:solidFill>
              </a:rPr>
              <a:t/>
            </a:r>
            <a:br>
              <a:rPr sz="3200" b="1" u="sng" smtClean="0">
                <a:solidFill>
                  <a:srgbClr val="FF0000"/>
                </a:solidFill>
              </a:rPr>
            </a:br>
            <a:r>
              <a:rPr sz="3200" b="1" u="sng" smtClean="0">
                <a:solidFill>
                  <a:srgbClr val="FF0000"/>
                </a:solidFill>
              </a:rPr>
              <a:t/>
            </a:r>
            <a:br>
              <a:rPr sz="3200" b="1" u="sng" smtClean="0">
                <a:solidFill>
                  <a:srgbClr val="FF0000"/>
                </a:solidFill>
              </a:rPr>
            </a:br>
            <a:r>
              <a:rPr sz="4500" b="1" u="sng" smtClean="0">
                <a:solidFill>
                  <a:srgbClr val="FF0000"/>
                </a:solidFill>
              </a:rPr>
              <a:t>WELCOME</a:t>
            </a:r>
            <a:r>
              <a:rPr sz="3200" smtClean="0"/>
              <a:t/>
            </a:r>
            <a:br>
              <a:rPr sz="3200" smtClean="0"/>
            </a:br>
            <a:r>
              <a:rPr sz="3200" smtClean="0"/>
              <a:t/>
            </a:r>
            <a:br>
              <a:rPr sz="3200" smtClean="0"/>
            </a:br>
            <a:r>
              <a:rPr sz="3000" b="1" smtClean="0">
                <a:solidFill>
                  <a:schemeClr val="tx1"/>
                </a:solidFill>
              </a:rPr>
              <a:t>Class: B.Com – Part-1 </a:t>
            </a:r>
            <a:br>
              <a:rPr sz="3000" b="1" smtClean="0">
                <a:solidFill>
                  <a:schemeClr val="tx1"/>
                </a:solidFill>
              </a:rPr>
            </a:br>
            <a:r>
              <a:rPr sz="3000" b="1" smtClean="0">
                <a:solidFill>
                  <a:schemeClr val="tx1"/>
                </a:solidFill>
              </a:rPr>
              <a:t>Subject: Financial Accounting</a:t>
            </a:r>
            <a:r>
              <a:rPr sz="3200" smtClean="0"/>
              <a:t/>
            </a:r>
            <a:br>
              <a:rPr sz="3200" smtClean="0"/>
            </a:br>
            <a:r>
              <a:rPr b="1" smtClean="0">
                <a:solidFill>
                  <a:srgbClr val="FFFF00"/>
                </a:solidFill>
              </a:rPr>
              <a:t>TOPIC: ACCOUNTING PRINCIPLES</a:t>
            </a:r>
            <a:r>
              <a:rPr b="1" smtClean="0"/>
              <a:t/>
            </a:r>
            <a:br>
              <a:rPr b="1" smtClean="0"/>
            </a:br>
            <a:r>
              <a:rPr b="1" smtClean="0"/>
              <a:t/>
            </a:r>
            <a:br>
              <a:rPr b="1" smtClean="0"/>
            </a:br>
            <a:r>
              <a:rPr sz="3200" smtClean="0"/>
              <a:t/>
            </a:r>
            <a:br>
              <a:rPr sz="3200" smtClean="0"/>
            </a:br>
            <a:endParaRPr sz="3200" smtClean="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10</a:t>
            </a:fld>
            <a:endParaRPr lang="en-US"/>
          </a:p>
        </p:txBody>
      </p:sp>
      <p:sp>
        <p:nvSpPr>
          <p:cNvPr id="8" name="Content Placeholder 6"/>
          <p:cNvSpPr>
            <a:spLocks noGrp="1"/>
          </p:cNvSpPr>
          <p:nvPr>
            <p:ph sz="quarter" idx="1"/>
          </p:nvPr>
        </p:nvSpPr>
        <p:spPr>
          <a:xfrm>
            <a:off x="381000" y="685800"/>
            <a:ext cx="8305800" cy="5486400"/>
          </a:xfrm>
        </p:spPr>
        <p:txBody>
          <a:bodyPr/>
          <a:lstStyle/>
          <a:p>
            <a:pPr>
              <a:buNone/>
            </a:pPr>
            <a:endParaRPr lang="en-US" sz="2800" b="1" dirty="0" smtClean="0"/>
          </a:p>
          <a:p>
            <a:pPr>
              <a:buNone/>
            </a:pPr>
            <a:r>
              <a:rPr lang="en-US" sz="3500" b="1" dirty="0" smtClean="0"/>
              <a:t>4. Cost Concepts:</a:t>
            </a:r>
            <a:endParaRPr lang="en-US" sz="3500" dirty="0" smtClean="0"/>
          </a:p>
          <a:p>
            <a:pPr marL="514350" indent="-514350">
              <a:buNone/>
            </a:pPr>
            <a:r>
              <a:rPr lang="en-US" sz="3500" i="1" dirty="0" smtClean="0"/>
              <a:t>	</a:t>
            </a:r>
            <a:r>
              <a:rPr lang="en-US" sz="3000" dirty="0" smtClean="0"/>
              <a:t>This is the concept that a business should only record its assets, liabilities, and equity investments at their original purchase costs. This principle is becoming less valid, as a host of accounting standards are heading in the direction of adjusting assets and liabilities to their fair values.</a:t>
            </a:r>
          </a:p>
        </p:txBody>
      </p:sp>
    </p:spTree>
  </p:cSld>
  <p:clrMapOvr>
    <a:masterClrMapping/>
  </p:clrMapOvr>
  <p:transition>
    <p:pull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11</a:t>
            </a:fld>
            <a:endParaRPr lang="en-US"/>
          </a:p>
        </p:txBody>
      </p:sp>
      <p:sp>
        <p:nvSpPr>
          <p:cNvPr id="8" name="Content Placeholder 6"/>
          <p:cNvSpPr>
            <a:spLocks noGrp="1"/>
          </p:cNvSpPr>
          <p:nvPr>
            <p:ph sz="quarter" idx="1"/>
          </p:nvPr>
        </p:nvSpPr>
        <p:spPr>
          <a:xfrm>
            <a:off x="381000" y="685800"/>
            <a:ext cx="8305800" cy="5486400"/>
          </a:xfrm>
        </p:spPr>
        <p:txBody>
          <a:bodyPr/>
          <a:lstStyle/>
          <a:p>
            <a:pPr>
              <a:buNone/>
            </a:pPr>
            <a:endParaRPr lang="en-US" sz="2800" b="1" dirty="0" smtClean="0"/>
          </a:p>
          <a:p>
            <a:pPr marL="514350" indent="-514350">
              <a:buAutoNum type="arabicPeriod" startAt="5"/>
            </a:pPr>
            <a:r>
              <a:rPr lang="en-US" sz="3500" b="1" dirty="0" smtClean="0"/>
              <a:t>Periodicity / Time Period Concept:</a:t>
            </a:r>
            <a:endParaRPr lang="en-US" sz="3500" dirty="0" smtClean="0"/>
          </a:p>
          <a:p>
            <a:pPr marL="514350" indent="-514350">
              <a:buNone/>
            </a:pPr>
            <a:r>
              <a:rPr lang="en-US" sz="3000" i="1" dirty="0" smtClean="0"/>
              <a:t>	</a:t>
            </a:r>
            <a:r>
              <a:rPr lang="en-US" sz="3000" dirty="0" smtClean="0"/>
              <a:t>This is the concept that a business should report the results of its operations over a standard period of time. This may qualify as the most glaringly obvious of all accounting principles, but is intended to create a standard set of comparable periods, which is useful for trend analysis.</a:t>
            </a:r>
          </a:p>
        </p:txBody>
      </p:sp>
    </p:spTree>
  </p:cSld>
  <p:clrMapOvr>
    <a:masterClrMapping/>
  </p:clrMapOvr>
  <p:transition>
    <p:pull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12</a:t>
            </a:fld>
            <a:endParaRPr lang="en-US"/>
          </a:p>
        </p:txBody>
      </p:sp>
      <p:sp>
        <p:nvSpPr>
          <p:cNvPr id="8" name="Content Placeholder 6"/>
          <p:cNvSpPr>
            <a:spLocks noGrp="1"/>
          </p:cNvSpPr>
          <p:nvPr>
            <p:ph sz="quarter" idx="1"/>
          </p:nvPr>
        </p:nvSpPr>
        <p:spPr>
          <a:xfrm>
            <a:off x="381000" y="685800"/>
            <a:ext cx="8305800" cy="5486400"/>
          </a:xfrm>
        </p:spPr>
        <p:txBody>
          <a:bodyPr/>
          <a:lstStyle/>
          <a:p>
            <a:pPr>
              <a:buNone/>
            </a:pPr>
            <a:endParaRPr lang="en-US" sz="2800" b="1" dirty="0" smtClean="0"/>
          </a:p>
          <a:p>
            <a:pPr marL="514350" indent="-514350">
              <a:buAutoNum type="arabicPeriod" startAt="6"/>
            </a:pPr>
            <a:r>
              <a:rPr lang="en-US" sz="3500" b="1" dirty="0" smtClean="0"/>
              <a:t>Matching Concept:</a:t>
            </a:r>
            <a:endParaRPr lang="en-US" sz="3500" dirty="0" smtClean="0"/>
          </a:p>
          <a:p>
            <a:pPr marL="514350" indent="-514350">
              <a:buNone/>
            </a:pPr>
            <a:r>
              <a:rPr lang="en-US" sz="2800" i="1" dirty="0" smtClean="0"/>
              <a:t>	</a:t>
            </a:r>
            <a:r>
              <a:rPr lang="en-US" sz="3000" dirty="0" smtClean="0"/>
              <a:t>This is the concept that, when you record revenue, you should record all related expenses at the same time. Thus, you charge inventory to the cost of goods sold at the same time that you record revenue from the sale of those inventory items. This is a cornerstone of the accrual basis of accounting. The cash basis of accounting does not use the matching the principle.</a:t>
            </a:r>
          </a:p>
        </p:txBody>
      </p:sp>
    </p:spTree>
  </p:cSld>
  <p:clrMapOvr>
    <a:masterClrMapping/>
  </p:clrMapOvr>
  <p:transition>
    <p:pull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13</a:t>
            </a:fld>
            <a:endParaRPr lang="en-US"/>
          </a:p>
        </p:txBody>
      </p:sp>
      <p:sp>
        <p:nvSpPr>
          <p:cNvPr id="8" name="Content Placeholder 6"/>
          <p:cNvSpPr>
            <a:spLocks noGrp="1"/>
          </p:cNvSpPr>
          <p:nvPr>
            <p:ph sz="quarter" idx="1"/>
          </p:nvPr>
        </p:nvSpPr>
        <p:spPr>
          <a:xfrm>
            <a:off x="381000" y="685800"/>
            <a:ext cx="8305800" cy="5486400"/>
          </a:xfrm>
        </p:spPr>
        <p:txBody>
          <a:bodyPr/>
          <a:lstStyle/>
          <a:p>
            <a:pPr>
              <a:buNone/>
            </a:pPr>
            <a:endParaRPr lang="en-US" sz="2800" b="1" dirty="0" smtClean="0"/>
          </a:p>
          <a:p>
            <a:pPr marL="514350" indent="-514350">
              <a:buAutoNum type="arabicPeriod" startAt="7"/>
            </a:pPr>
            <a:r>
              <a:rPr lang="en-US" sz="3500" b="1" dirty="0" smtClean="0"/>
              <a:t>Revenue Recognition / </a:t>
            </a:r>
            <a:r>
              <a:rPr lang="en-US" sz="3500" b="1" dirty="0" err="1" smtClean="0"/>
              <a:t>Reaslization</a:t>
            </a:r>
            <a:r>
              <a:rPr lang="en-US" sz="3500" b="1" dirty="0" smtClean="0"/>
              <a:t> Concept:</a:t>
            </a:r>
            <a:endParaRPr lang="en-US" sz="3500" dirty="0" smtClean="0"/>
          </a:p>
          <a:p>
            <a:pPr marL="514350" indent="-514350">
              <a:buNone/>
            </a:pPr>
            <a:r>
              <a:rPr lang="en-US" sz="2800" i="1" dirty="0" smtClean="0"/>
              <a:t>	</a:t>
            </a:r>
            <a:r>
              <a:rPr lang="en-US" sz="3000" dirty="0" smtClean="0"/>
              <a:t>This is the concept that you should only recognize revenue when the business has substantially completed the earnings process. So many people have skirted around the fringes of this concept to commit reporting fraud that a variety of standard-setting bodies have developed a massive amount of information about what constitutes proper revenue recognition.</a:t>
            </a:r>
          </a:p>
        </p:txBody>
      </p:sp>
    </p:spTree>
  </p:cSld>
  <p:clrMapOvr>
    <a:masterClrMapping/>
  </p:clrMapOvr>
  <p:transition>
    <p:pull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14</a:t>
            </a:fld>
            <a:endParaRPr lang="en-US"/>
          </a:p>
        </p:txBody>
      </p:sp>
      <p:sp>
        <p:nvSpPr>
          <p:cNvPr id="8" name="Content Placeholder 6"/>
          <p:cNvSpPr>
            <a:spLocks noGrp="1"/>
          </p:cNvSpPr>
          <p:nvPr>
            <p:ph sz="quarter" idx="1"/>
          </p:nvPr>
        </p:nvSpPr>
        <p:spPr>
          <a:xfrm>
            <a:off x="381000" y="685800"/>
            <a:ext cx="8305800" cy="5486400"/>
          </a:xfrm>
        </p:spPr>
        <p:txBody>
          <a:bodyPr/>
          <a:lstStyle/>
          <a:p>
            <a:pPr marL="514350" indent="-514350">
              <a:buAutoNum type="arabicPeriod" startAt="8"/>
            </a:pPr>
            <a:r>
              <a:rPr lang="en-US" sz="3500" b="1" dirty="0" smtClean="0"/>
              <a:t>Accrual Concept:</a:t>
            </a:r>
            <a:endParaRPr lang="en-US" sz="3500" dirty="0" smtClean="0"/>
          </a:p>
          <a:p>
            <a:pPr marL="514350" indent="-514350">
              <a:buNone/>
            </a:pPr>
            <a:r>
              <a:rPr lang="en-US" sz="2800" i="1" dirty="0" smtClean="0"/>
              <a:t>	</a:t>
            </a:r>
            <a:r>
              <a:rPr lang="en-US" sz="3000" dirty="0" smtClean="0"/>
              <a:t>This is the concept that accounting transactions should be recorded in the accounting periods when they actually occur, rather than in the periods when there are cash flows associated with them. This is the foundation of the accrual basis of accounting. For example, if you ignored the accrual principle, you would record an expense only when you paid for it, which might incorporate a lengthy delay caused by the payment terms for the associated supplier invoice.</a:t>
            </a:r>
          </a:p>
        </p:txBody>
      </p:sp>
    </p:spTree>
  </p:cSld>
  <p:clrMapOvr>
    <a:masterClrMapping/>
  </p:clrMapOvr>
  <p:transition>
    <p:pull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15</a:t>
            </a:fld>
            <a:endParaRPr lang="en-US"/>
          </a:p>
        </p:txBody>
      </p:sp>
      <p:sp>
        <p:nvSpPr>
          <p:cNvPr id="8" name="Content Placeholder 6"/>
          <p:cNvSpPr>
            <a:spLocks noGrp="1"/>
          </p:cNvSpPr>
          <p:nvPr>
            <p:ph sz="quarter" idx="1"/>
          </p:nvPr>
        </p:nvSpPr>
        <p:spPr>
          <a:xfrm>
            <a:off x="381000" y="685800"/>
            <a:ext cx="8305800" cy="5486400"/>
          </a:xfrm>
        </p:spPr>
        <p:txBody>
          <a:bodyPr/>
          <a:lstStyle/>
          <a:p>
            <a:pPr>
              <a:buNone/>
            </a:pPr>
            <a:endParaRPr lang="en-US" sz="2800" b="1" dirty="0" smtClean="0"/>
          </a:p>
          <a:p>
            <a:pPr marL="514350" indent="-514350">
              <a:buAutoNum type="arabicPeriod" startAt="9"/>
            </a:pPr>
            <a:r>
              <a:rPr lang="en-US" sz="3500" b="1" dirty="0" smtClean="0"/>
              <a:t>Reliability / Objective Evidence Concept:</a:t>
            </a:r>
            <a:endParaRPr lang="en-US" sz="3500" dirty="0" smtClean="0"/>
          </a:p>
          <a:p>
            <a:pPr marL="514350" indent="-514350">
              <a:buNone/>
            </a:pPr>
            <a:r>
              <a:rPr lang="en-US" sz="2800" i="1" dirty="0" smtClean="0"/>
              <a:t>	</a:t>
            </a:r>
            <a:r>
              <a:rPr lang="en-US" sz="3000" dirty="0" smtClean="0"/>
              <a:t>This is the concept that only those transactions that can be proven should be recorded. For example, a supplier invoice is solid evidence that an expense has been recorded. This concept is of prime interest to auditors, who are constantly in search of the evidence supporting transactions.</a:t>
            </a:r>
          </a:p>
        </p:txBody>
      </p:sp>
    </p:spTree>
  </p:cSld>
  <p:clrMapOvr>
    <a:masterClrMapping/>
  </p:clrMapOvr>
  <p:transition>
    <p:pull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16</a:t>
            </a:fld>
            <a:endParaRPr lang="en-US"/>
          </a:p>
        </p:txBody>
      </p:sp>
      <p:sp>
        <p:nvSpPr>
          <p:cNvPr id="8" name="Content Placeholder 6"/>
          <p:cNvSpPr>
            <a:spLocks noGrp="1"/>
          </p:cNvSpPr>
          <p:nvPr>
            <p:ph sz="quarter" idx="1"/>
          </p:nvPr>
        </p:nvSpPr>
        <p:spPr>
          <a:xfrm>
            <a:off x="381000" y="685800"/>
            <a:ext cx="8305800" cy="5486400"/>
          </a:xfrm>
        </p:spPr>
        <p:txBody>
          <a:bodyPr/>
          <a:lstStyle/>
          <a:p>
            <a:pPr algn="ctr">
              <a:buNone/>
            </a:pPr>
            <a:r>
              <a:rPr lang="en-US" sz="3500" dirty="0" smtClean="0"/>
              <a:t>II) </a:t>
            </a:r>
            <a:r>
              <a:rPr lang="en-US" sz="3500" b="1" dirty="0" smtClean="0"/>
              <a:t>Accounting Conventions:</a:t>
            </a:r>
          </a:p>
          <a:p>
            <a:pPr algn="ctr">
              <a:buNone/>
            </a:pPr>
            <a:endParaRPr lang="en-US" sz="3500" b="1" dirty="0" smtClean="0"/>
          </a:p>
          <a:p>
            <a:pPr marL="514350" indent="-514350">
              <a:buAutoNum type="arabicPeriod"/>
            </a:pPr>
            <a:r>
              <a:rPr lang="en-US" sz="3500" b="1" dirty="0" smtClean="0"/>
              <a:t>Consistency Concept:</a:t>
            </a:r>
            <a:endParaRPr lang="en-US" sz="3500" dirty="0" smtClean="0"/>
          </a:p>
          <a:p>
            <a:pPr marL="788988" lvl="1" indent="-514350">
              <a:buNone/>
            </a:pPr>
            <a:r>
              <a:rPr lang="en-US" sz="2800" i="1" dirty="0" smtClean="0"/>
              <a:t>	</a:t>
            </a:r>
            <a:r>
              <a:rPr lang="en-US" sz="2800" dirty="0" smtClean="0"/>
              <a:t>This is the concept that, once you adopt an accounting principle or method, you should continue to use it until a demonstrably better principle or method comes along. Not following the consistency principle means that a business could continually jump between different accounting treatments of its transactions that makes its long-term financial results extremely difficult to discern.</a:t>
            </a:r>
          </a:p>
        </p:txBody>
      </p:sp>
    </p:spTree>
  </p:cSld>
  <p:clrMapOvr>
    <a:masterClrMapping/>
  </p:clrMapOvr>
  <p:transition>
    <p:pull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17</a:t>
            </a:fld>
            <a:endParaRPr lang="en-US"/>
          </a:p>
        </p:txBody>
      </p:sp>
      <p:sp>
        <p:nvSpPr>
          <p:cNvPr id="8" name="Content Placeholder 6"/>
          <p:cNvSpPr>
            <a:spLocks noGrp="1"/>
          </p:cNvSpPr>
          <p:nvPr>
            <p:ph sz="quarter" idx="1"/>
          </p:nvPr>
        </p:nvSpPr>
        <p:spPr>
          <a:xfrm>
            <a:off x="381000" y="685800"/>
            <a:ext cx="8305800" cy="5486400"/>
          </a:xfrm>
        </p:spPr>
        <p:txBody>
          <a:bodyPr/>
          <a:lstStyle/>
          <a:p>
            <a:pPr>
              <a:buNone/>
            </a:pPr>
            <a:endParaRPr lang="en-US" sz="2800" b="1" dirty="0" smtClean="0"/>
          </a:p>
          <a:p>
            <a:pPr marL="514350" indent="-514350">
              <a:buAutoNum type="arabicPeriod" startAt="2"/>
            </a:pPr>
            <a:r>
              <a:rPr lang="en-US" sz="3500" b="1" dirty="0" smtClean="0"/>
              <a:t>Full Disclosure Concept:</a:t>
            </a:r>
            <a:endParaRPr lang="en-US" sz="3500" dirty="0" smtClean="0"/>
          </a:p>
          <a:p>
            <a:pPr marL="514350" indent="-514350">
              <a:buNone/>
            </a:pPr>
            <a:r>
              <a:rPr lang="en-US" sz="3000" i="1" dirty="0" smtClean="0"/>
              <a:t>	</a:t>
            </a:r>
            <a:r>
              <a:rPr lang="en-US" sz="3000" dirty="0" smtClean="0"/>
              <a:t>This is the concept that you should include in or alongside the financial statements of a business all of the information that may impact a reader's understanding of those statements. The accounting standards have greatly amplified upon this concept in specifying an enormous number of informational disclosures.</a:t>
            </a:r>
          </a:p>
        </p:txBody>
      </p:sp>
    </p:spTree>
  </p:cSld>
  <p:clrMapOvr>
    <a:masterClrMapping/>
  </p:clrMapOvr>
  <p:transition>
    <p:pull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18</a:t>
            </a:fld>
            <a:endParaRPr lang="en-US"/>
          </a:p>
        </p:txBody>
      </p:sp>
      <p:sp>
        <p:nvSpPr>
          <p:cNvPr id="8" name="Content Placeholder 6"/>
          <p:cNvSpPr>
            <a:spLocks noGrp="1"/>
          </p:cNvSpPr>
          <p:nvPr>
            <p:ph sz="quarter" idx="1"/>
          </p:nvPr>
        </p:nvSpPr>
        <p:spPr>
          <a:xfrm>
            <a:off x="381000" y="685800"/>
            <a:ext cx="8305800" cy="5486400"/>
          </a:xfrm>
        </p:spPr>
        <p:txBody>
          <a:bodyPr/>
          <a:lstStyle/>
          <a:p>
            <a:pPr>
              <a:buNone/>
            </a:pPr>
            <a:endParaRPr lang="en-US" sz="2800" b="1" dirty="0" smtClean="0"/>
          </a:p>
          <a:p>
            <a:pPr marL="514350" indent="-514350">
              <a:buAutoNum type="arabicPeriod" startAt="3"/>
            </a:pPr>
            <a:r>
              <a:rPr lang="en-US" sz="3500" b="1" dirty="0" smtClean="0"/>
              <a:t>Conservatism Concepts:</a:t>
            </a:r>
            <a:endParaRPr lang="en-US" sz="3500" dirty="0" smtClean="0"/>
          </a:p>
          <a:p>
            <a:pPr marL="514350" indent="-514350">
              <a:buNone/>
            </a:pPr>
            <a:r>
              <a:rPr lang="en-US" sz="2800" i="1" dirty="0" smtClean="0"/>
              <a:t>	</a:t>
            </a:r>
            <a:r>
              <a:rPr lang="en-US" sz="3000" dirty="0" smtClean="0"/>
              <a:t>This is the concept that you should record expenses and liabilities as soon as possible, but to record revenues and assets only when you are sure that they will occur. This introduces a conservative slant to the financial statements that may yield lower reported profits, since revenue and asset recognition may be delayed for some time. Conversely, this principle tends to encourage the recordation of losses earlier, rather than later. </a:t>
            </a:r>
          </a:p>
        </p:txBody>
      </p:sp>
    </p:spTree>
  </p:cSld>
  <p:clrMapOvr>
    <a:masterClrMapping/>
  </p:clrMapOvr>
  <p:transition>
    <p:pull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19</a:t>
            </a:fld>
            <a:endParaRPr lang="en-US"/>
          </a:p>
        </p:txBody>
      </p:sp>
      <p:sp>
        <p:nvSpPr>
          <p:cNvPr id="8" name="Content Placeholder 6"/>
          <p:cNvSpPr>
            <a:spLocks noGrp="1"/>
          </p:cNvSpPr>
          <p:nvPr>
            <p:ph sz="quarter" idx="1"/>
          </p:nvPr>
        </p:nvSpPr>
        <p:spPr>
          <a:xfrm>
            <a:off x="381000" y="685800"/>
            <a:ext cx="8305800" cy="5486400"/>
          </a:xfrm>
        </p:spPr>
        <p:txBody>
          <a:bodyPr/>
          <a:lstStyle/>
          <a:p>
            <a:pPr>
              <a:buNone/>
            </a:pPr>
            <a:endParaRPr lang="en-US" sz="2800" b="1" dirty="0" smtClean="0"/>
          </a:p>
          <a:p>
            <a:pPr marL="514350" indent="-514350">
              <a:buAutoNum type="arabicPeriod" startAt="4"/>
            </a:pPr>
            <a:r>
              <a:rPr lang="en-US" sz="3500" b="1" dirty="0" smtClean="0"/>
              <a:t>Materiality Concepts:</a:t>
            </a:r>
            <a:endParaRPr lang="en-US" sz="3500" dirty="0" smtClean="0"/>
          </a:p>
          <a:p>
            <a:pPr marL="514350" indent="-514350">
              <a:buNone/>
            </a:pPr>
            <a:r>
              <a:rPr lang="en-US" sz="3000" i="1" dirty="0" smtClean="0"/>
              <a:t>	</a:t>
            </a:r>
            <a:r>
              <a:rPr lang="en-US" sz="3000" dirty="0" smtClean="0"/>
              <a:t>This is the concept that you should record a transaction in the accounting records if not doing so might have altered the decision making process of someone reading the company's financial statements. This is quite a vague concept that is difficult to quantify, which has led some of the more picayune controllers to record even the smallest transactions.</a:t>
            </a:r>
          </a:p>
        </p:txBody>
      </p:sp>
    </p:spTree>
  </p:cSld>
  <p:clrMapOvr>
    <a:masterClrMapping/>
  </p:clrMapOvr>
  <p:transition>
    <p:pull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838200" y="274638"/>
            <a:ext cx="7848600" cy="639762"/>
          </a:xfrm>
        </p:spPr>
        <p:txBody>
          <a:bodyPr/>
          <a:lstStyle/>
          <a:p>
            <a:pPr algn="ctr"/>
            <a:r>
              <a:rPr lang="en-US" sz="3200" b="1" dirty="0" smtClean="0">
                <a:solidFill>
                  <a:schemeClr val="tx1">
                    <a:lumMod val="95000"/>
                    <a:lumOff val="5000"/>
                  </a:schemeClr>
                </a:solidFill>
                <a:latin typeface="Calibri"/>
              </a:rPr>
              <a:t/>
            </a:r>
            <a:br>
              <a:rPr lang="en-US" sz="3200" b="1" dirty="0" smtClean="0">
                <a:solidFill>
                  <a:schemeClr val="tx1">
                    <a:lumMod val="95000"/>
                    <a:lumOff val="5000"/>
                  </a:schemeClr>
                </a:solidFill>
                <a:latin typeface="Calibri"/>
              </a:rPr>
            </a:br>
            <a:r>
              <a:rPr lang="en-US" sz="3200" b="1" dirty="0" smtClean="0">
                <a:solidFill>
                  <a:schemeClr val="tx1">
                    <a:lumMod val="95000"/>
                    <a:lumOff val="5000"/>
                  </a:schemeClr>
                </a:solidFill>
                <a:latin typeface="Calibri"/>
              </a:rPr>
              <a:t/>
            </a:r>
            <a:br>
              <a:rPr lang="en-US" sz="3200" b="1" dirty="0" smtClean="0">
                <a:solidFill>
                  <a:schemeClr val="tx1">
                    <a:lumMod val="95000"/>
                    <a:lumOff val="5000"/>
                  </a:schemeClr>
                </a:solidFill>
                <a:latin typeface="Calibri"/>
              </a:rPr>
            </a:br>
            <a:r>
              <a:rPr lang="en-US" sz="3200" b="1" dirty="0" smtClean="0">
                <a:solidFill>
                  <a:schemeClr val="tx1">
                    <a:lumMod val="95000"/>
                    <a:lumOff val="5000"/>
                  </a:schemeClr>
                </a:solidFill>
                <a:latin typeface="Calibri"/>
              </a:rPr>
              <a:t/>
            </a:r>
            <a:br>
              <a:rPr lang="en-US" sz="3200" b="1" dirty="0" smtClean="0">
                <a:solidFill>
                  <a:schemeClr val="tx1">
                    <a:lumMod val="95000"/>
                    <a:lumOff val="5000"/>
                  </a:schemeClr>
                </a:solidFill>
                <a:latin typeface="Calibri"/>
              </a:rPr>
            </a:br>
            <a:r>
              <a:rPr lang="en-US" sz="3200" b="1" dirty="0" smtClean="0">
                <a:solidFill>
                  <a:schemeClr val="tx1">
                    <a:lumMod val="95000"/>
                    <a:lumOff val="5000"/>
                  </a:schemeClr>
                </a:solidFill>
                <a:latin typeface="Calibri"/>
              </a:rPr>
              <a:t/>
            </a:r>
            <a:br>
              <a:rPr lang="en-US" sz="3200" b="1" dirty="0" smtClean="0">
                <a:solidFill>
                  <a:schemeClr val="tx1">
                    <a:lumMod val="95000"/>
                    <a:lumOff val="5000"/>
                  </a:schemeClr>
                </a:solidFill>
                <a:latin typeface="Calibri"/>
              </a:rPr>
            </a:br>
            <a:r>
              <a:rPr lang="en-US" sz="3200" b="1" dirty="0" smtClean="0">
                <a:solidFill>
                  <a:schemeClr val="tx1">
                    <a:lumMod val="95000"/>
                    <a:lumOff val="5000"/>
                  </a:schemeClr>
                </a:solidFill>
                <a:latin typeface="Calibri"/>
              </a:rPr>
              <a:t/>
            </a:r>
            <a:br>
              <a:rPr lang="en-US" sz="3200" b="1" dirty="0" smtClean="0">
                <a:solidFill>
                  <a:schemeClr val="tx1">
                    <a:lumMod val="95000"/>
                    <a:lumOff val="5000"/>
                  </a:schemeClr>
                </a:solidFill>
                <a:latin typeface="Calibri"/>
              </a:rPr>
            </a:br>
            <a:r>
              <a:rPr lang="en-US" sz="3200" b="1" dirty="0" smtClean="0">
                <a:solidFill>
                  <a:schemeClr val="tx1">
                    <a:lumMod val="95000"/>
                    <a:lumOff val="5000"/>
                  </a:schemeClr>
                </a:solidFill>
                <a:latin typeface="Calibri"/>
              </a:rPr>
              <a:t/>
            </a:r>
            <a:br>
              <a:rPr lang="en-US" sz="3200" b="1" dirty="0" smtClean="0">
                <a:solidFill>
                  <a:schemeClr val="tx1">
                    <a:lumMod val="95000"/>
                    <a:lumOff val="5000"/>
                  </a:schemeClr>
                </a:solidFill>
                <a:latin typeface="Calibri"/>
              </a:rPr>
            </a:br>
            <a:r>
              <a:rPr lang="en-US" sz="3200" b="1" dirty="0" smtClean="0">
                <a:solidFill>
                  <a:schemeClr val="tx1">
                    <a:lumMod val="95000"/>
                    <a:lumOff val="5000"/>
                  </a:schemeClr>
                </a:solidFill>
                <a:latin typeface="Calibri"/>
              </a:rPr>
              <a:t/>
            </a:r>
            <a:br>
              <a:rPr lang="en-US" sz="3200" b="1" dirty="0" smtClean="0">
                <a:solidFill>
                  <a:schemeClr val="tx1">
                    <a:lumMod val="95000"/>
                    <a:lumOff val="5000"/>
                  </a:schemeClr>
                </a:solidFill>
                <a:latin typeface="Calibri"/>
              </a:rPr>
            </a:br>
            <a:r>
              <a:rPr lang="en-US" sz="3200" b="1" dirty="0" smtClean="0">
                <a:solidFill>
                  <a:schemeClr val="tx1">
                    <a:lumMod val="95000"/>
                    <a:lumOff val="5000"/>
                  </a:schemeClr>
                </a:solidFill>
                <a:latin typeface="Calibri"/>
              </a:rPr>
              <a:t/>
            </a:r>
            <a:br>
              <a:rPr lang="en-US" sz="3200" b="1" dirty="0" smtClean="0">
                <a:solidFill>
                  <a:schemeClr val="tx1">
                    <a:lumMod val="95000"/>
                    <a:lumOff val="5000"/>
                  </a:schemeClr>
                </a:solidFill>
                <a:latin typeface="Calibri"/>
              </a:rPr>
            </a:br>
            <a:r>
              <a:rPr lang="en-US" sz="3200" b="1" dirty="0" smtClean="0">
                <a:solidFill>
                  <a:schemeClr val="tx1">
                    <a:lumMod val="95000"/>
                    <a:lumOff val="5000"/>
                  </a:schemeClr>
                </a:solidFill>
                <a:latin typeface="Calibri"/>
              </a:rPr>
              <a:t/>
            </a:r>
            <a:br>
              <a:rPr lang="en-US" sz="3200" b="1" dirty="0" smtClean="0">
                <a:solidFill>
                  <a:schemeClr val="tx1">
                    <a:lumMod val="95000"/>
                    <a:lumOff val="5000"/>
                  </a:schemeClr>
                </a:solidFill>
                <a:latin typeface="Calibri"/>
              </a:rPr>
            </a:br>
            <a:r>
              <a:rPr lang="en-US" sz="3000" b="1" dirty="0" smtClean="0">
                <a:solidFill>
                  <a:schemeClr val="tx1"/>
                </a:solidFill>
                <a:latin typeface="Calibri"/>
              </a:rPr>
              <a:t>MEANING OF </a:t>
            </a:r>
            <a:r>
              <a:rPr lang="en-US" sz="3000" b="1" dirty="0" smtClean="0">
                <a:solidFill>
                  <a:schemeClr val="tx1"/>
                </a:solidFill>
              </a:rPr>
              <a:t>ACCOUNTING PRINCIPLES</a:t>
            </a:r>
          </a:p>
        </p:txBody>
      </p:sp>
      <p:sp>
        <p:nvSpPr>
          <p:cNvPr id="6" name="Slide Number Placeholder 5"/>
          <p:cNvSpPr>
            <a:spLocks noGrp="1"/>
          </p:cNvSpPr>
          <p:nvPr>
            <p:ph type="sldNum" sz="quarter" idx="12"/>
          </p:nvPr>
        </p:nvSpPr>
        <p:spPr/>
        <p:txBody>
          <a:bodyPr/>
          <a:lstStyle/>
          <a:p>
            <a:pPr>
              <a:defRPr/>
            </a:pPr>
            <a:fld id="{BEFF15C5-7A37-4B5C-9F13-4DD073D7DC40}" type="slidenum">
              <a:rPr lang="en-US" smtClean="0"/>
              <a:pPr>
                <a:defRPr/>
              </a:pPr>
              <a:t>2</a:t>
            </a:fld>
            <a:endParaRPr lang="en-US" dirty="0"/>
          </a:p>
        </p:txBody>
      </p:sp>
      <p:sp>
        <p:nvSpPr>
          <p:cNvPr id="19462" name="Content Placeholder 6"/>
          <p:cNvSpPr>
            <a:spLocks noGrp="1"/>
          </p:cNvSpPr>
          <p:nvPr>
            <p:ph sz="quarter" idx="1"/>
          </p:nvPr>
        </p:nvSpPr>
        <p:spPr>
          <a:xfrm>
            <a:off x="381000" y="990600"/>
            <a:ext cx="8382000" cy="5181600"/>
          </a:xfrm>
        </p:spPr>
        <p:txBody>
          <a:bodyPr/>
          <a:lstStyle/>
          <a:p>
            <a:r>
              <a:rPr lang="en-US" sz="3000" dirty="0" smtClean="0"/>
              <a:t>Principle means the fundamental truth implying uniformity of acceptance everywhere. However, the word ‘principle’, when applied in accounting, may have different context. It is rarely used in the sense of a fundamental accounting truth — it connotes a guiding influence or accepted rule of action or conduct. </a:t>
            </a:r>
          </a:p>
          <a:p>
            <a:r>
              <a:rPr lang="en-US" sz="3000" dirty="0" smtClean="0"/>
              <a:t>Accounting principles may be defined as, ‘The rules of action or conduct which are adopted by the accountants universally while recording accounting transactions” This is also known as ‘</a:t>
            </a:r>
            <a:r>
              <a:rPr lang="en-US" sz="3000" b="1" dirty="0" smtClean="0"/>
              <a:t>Generally Accepted Accounting Principles’ (GAAP’)</a:t>
            </a:r>
            <a:r>
              <a:rPr lang="en-US" sz="3000" dirty="0" smtClean="0"/>
              <a:t>. </a:t>
            </a:r>
          </a:p>
          <a:p>
            <a:endParaRPr lang="en-US" sz="2800" dirty="0" smtClean="0"/>
          </a:p>
          <a:p>
            <a:endParaRPr lang="en-US" sz="2800" dirty="0"/>
          </a:p>
        </p:txBody>
      </p:sp>
    </p:spTree>
  </p:cSld>
  <p:clrMapOvr>
    <a:masterClrMapping/>
  </p:clrMapOvr>
  <p:transition spd="slow">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62200"/>
            <a:ext cx="7772400" cy="1143000"/>
          </a:xfrm>
        </p:spPr>
        <p:txBody>
          <a:bodyPr/>
          <a:lstStyle/>
          <a:p>
            <a:pPr algn="ctr"/>
            <a:r>
              <a:rPr lang="en-US" sz="5000" dirty="0" smtClean="0">
                <a:solidFill>
                  <a:srgbClr val="FF0000"/>
                </a:solidFill>
              </a:rPr>
              <a:t>Thank You</a:t>
            </a:r>
            <a:endParaRPr lang="en-US" sz="5000" dirty="0">
              <a:solidFill>
                <a:srgbClr val="FF0000"/>
              </a:solidFill>
            </a:endParaRPr>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20</a:t>
            </a:fld>
            <a:endParaRPr lang="en-US"/>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BEFF15C5-7A37-4B5C-9F13-4DD073D7DC40}" type="slidenum">
              <a:rPr lang="en-US" smtClean="0"/>
              <a:pPr>
                <a:defRPr/>
              </a:pPr>
              <a:t>3</a:t>
            </a:fld>
            <a:endParaRPr lang="en-US"/>
          </a:p>
        </p:txBody>
      </p:sp>
      <p:sp>
        <p:nvSpPr>
          <p:cNvPr id="19462" name="Content Placeholder 6"/>
          <p:cNvSpPr>
            <a:spLocks noGrp="1"/>
          </p:cNvSpPr>
          <p:nvPr>
            <p:ph sz="quarter" idx="1"/>
          </p:nvPr>
        </p:nvSpPr>
        <p:spPr>
          <a:xfrm>
            <a:off x="304800" y="762000"/>
            <a:ext cx="8610600" cy="5410200"/>
          </a:xfrm>
        </p:spPr>
        <p:txBody>
          <a:bodyPr/>
          <a:lstStyle/>
          <a:p>
            <a:pPr algn="ctr">
              <a:buNone/>
              <a:defRPr/>
            </a:pPr>
            <a:r>
              <a:rPr lang="en-US" sz="2800" b="1" dirty="0" smtClean="0">
                <a:latin typeface="Arial" pitchFamily="34" charset="0"/>
                <a:cs typeface="Arial" pitchFamily="34" charset="0"/>
              </a:rPr>
              <a:t>DEFINITION OF ACCOUNTING PRINCIPLES:</a:t>
            </a:r>
          </a:p>
          <a:p>
            <a:endParaRPr lang="en-US" sz="2800" b="1" dirty="0" smtClean="0">
              <a:latin typeface="Arial" pitchFamily="34" charset="0"/>
              <a:cs typeface="Arial" pitchFamily="34" charset="0"/>
            </a:endParaRPr>
          </a:p>
          <a:p>
            <a:r>
              <a:rPr lang="en-US" sz="3000" dirty="0" smtClean="0"/>
              <a:t>American Institute of Certified Public Accounting defines the Principles as “A general law adopted or prepared as a guide to action, a settled ground or basis of conduct or </a:t>
            </a:r>
            <a:r>
              <a:rPr lang="en-US" sz="3000" dirty="0" err="1" smtClean="0"/>
              <a:t>practiçe</a:t>
            </a:r>
            <a:r>
              <a:rPr lang="en-US" sz="3000" dirty="0" smtClean="0"/>
              <a:t>” </a:t>
            </a:r>
          </a:p>
          <a:p>
            <a:endParaRPr lang="en-US" sz="3000" dirty="0" smtClean="0"/>
          </a:p>
          <a:p>
            <a:r>
              <a:rPr lang="en-US" sz="3000" b="1" dirty="0" smtClean="0"/>
              <a:t>Generally Accepted Accounting Principles be defined as,</a:t>
            </a:r>
            <a:r>
              <a:rPr lang="en-US" sz="3000" dirty="0" smtClean="0"/>
              <a:t> “Those rules of action or conduct which are from experience and practice and when they prove useful, they become accepted as principle of accounting”.</a:t>
            </a:r>
          </a:p>
          <a:p>
            <a:endParaRPr lang="en-US" sz="3000" dirty="0" smtClean="0"/>
          </a:p>
        </p:txBody>
      </p:sp>
    </p:spTree>
  </p:cSld>
  <p:clrMapOvr>
    <a:masterClrMapping/>
  </p:clrMapOvr>
  <p:transition spd="slow">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BEFF15C5-7A37-4B5C-9F13-4DD073D7DC40}" type="slidenum">
              <a:rPr lang="en-US" smtClean="0"/>
              <a:pPr>
                <a:defRPr/>
              </a:pPr>
              <a:t>4</a:t>
            </a:fld>
            <a:endParaRPr lang="en-US"/>
          </a:p>
        </p:txBody>
      </p:sp>
      <p:sp>
        <p:nvSpPr>
          <p:cNvPr id="19462" name="Content Placeholder 6"/>
          <p:cNvSpPr>
            <a:spLocks noGrp="1"/>
          </p:cNvSpPr>
          <p:nvPr>
            <p:ph sz="quarter" idx="1"/>
          </p:nvPr>
        </p:nvSpPr>
        <p:spPr>
          <a:xfrm>
            <a:off x="533400" y="685800"/>
            <a:ext cx="8153400" cy="5334000"/>
          </a:xfrm>
        </p:spPr>
        <p:txBody>
          <a:bodyPr/>
          <a:lstStyle/>
          <a:p>
            <a:pPr algn="ctr">
              <a:buNone/>
            </a:pPr>
            <a:r>
              <a:rPr lang="en-US" sz="3500" b="1" dirty="0" smtClean="0"/>
              <a:t>Classification of Accounting Principles: </a:t>
            </a:r>
          </a:p>
          <a:p>
            <a:pPr>
              <a:buNone/>
            </a:pPr>
            <a:r>
              <a:rPr lang="en-US" sz="3000" b="1" dirty="0" smtClean="0"/>
              <a:t>Accounting principles can be classified into two categories: </a:t>
            </a:r>
          </a:p>
          <a:p>
            <a:pPr>
              <a:buNone/>
            </a:pPr>
            <a:endParaRPr lang="en-US" sz="3000" b="1" dirty="0" smtClean="0"/>
          </a:p>
          <a:p>
            <a:pPr>
              <a:buNone/>
            </a:pPr>
            <a:r>
              <a:rPr lang="en-US" sz="3000" b="1" dirty="0" smtClean="0"/>
              <a:t>	1) Accounting Concepts </a:t>
            </a:r>
          </a:p>
          <a:p>
            <a:pPr>
              <a:buNone/>
            </a:pPr>
            <a:r>
              <a:rPr lang="en-US" sz="3000" b="1" dirty="0" smtClean="0"/>
              <a:t>	2) Accounting Conventions</a:t>
            </a:r>
          </a:p>
        </p:txBody>
      </p:sp>
    </p:spTree>
  </p:cSld>
  <p:clrMapOvr>
    <a:masterClrMapping/>
  </p:clrMapOvr>
  <p:transition spd="slow">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BEFF15C5-7A37-4B5C-9F13-4DD073D7DC40}" type="slidenum">
              <a:rPr lang="en-US" smtClean="0"/>
              <a:pPr>
                <a:defRPr/>
              </a:pPr>
              <a:t>5</a:t>
            </a:fld>
            <a:endParaRPr lang="en-US"/>
          </a:p>
        </p:txBody>
      </p:sp>
      <p:sp>
        <p:nvSpPr>
          <p:cNvPr id="19462" name="Content Placeholder 6"/>
          <p:cNvSpPr>
            <a:spLocks noGrp="1"/>
          </p:cNvSpPr>
          <p:nvPr>
            <p:ph sz="quarter" idx="1"/>
          </p:nvPr>
        </p:nvSpPr>
        <p:spPr>
          <a:xfrm>
            <a:off x="381000" y="685800"/>
            <a:ext cx="8305800" cy="5486400"/>
          </a:xfrm>
        </p:spPr>
        <p:txBody>
          <a:bodyPr/>
          <a:lstStyle/>
          <a:p>
            <a:pPr marL="514350" indent="-514350" algn="just">
              <a:buNone/>
              <a:defRPr/>
            </a:pPr>
            <a:r>
              <a:rPr lang="en-US" sz="3200" b="1" dirty="0" smtClean="0"/>
              <a:t>I) Accounting Concepts: </a:t>
            </a:r>
          </a:p>
          <a:p>
            <a:pPr marL="514350" indent="-514350" algn="just">
              <a:buNone/>
              <a:defRPr/>
            </a:pPr>
            <a:r>
              <a:rPr lang="en-US" sz="3200" dirty="0" smtClean="0"/>
              <a:t>	Accounting concepts include the assumptions and conditions on which the science of accounting is based. These are also known as accounting standards. </a:t>
            </a:r>
          </a:p>
          <a:p>
            <a:pPr marL="514350" indent="-514350" algn="just">
              <a:buNone/>
              <a:defRPr/>
            </a:pPr>
            <a:endParaRPr lang="en-US" sz="3200" dirty="0" smtClean="0"/>
          </a:p>
          <a:p>
            <a:pPr marL="514350" indent="-514350" algn="just">
              <a:buNone/>
              <a:defRPr/>
            </a:pPr>
            <a:r>
              <a:rPr lang="en-US" sz="3200" dirty="0" smtClean="0"/>
              <a:t>II) </a:t>
            </a:r>
            <a:r>
              <a:rPr lang="en-US" sz="3200" b="1" dirty="0" smtClean="0"/>
              <a:t>Accounting Conventions:</a:t>
            </a:r>
          </a:p>
          <a:p>
            <a:pPr marL="514350" indent="-514350" algn="just">
              <a:buNone/>
              <a:defRPr/>
            </a:pPr>
            <a:r>
              <a:rPr lang="en-US" sz="3200" dirty="0" smtClean="0"/>
              <a:t>	Accounting conventions include the customs and traditions that assists the accountants in preparing accounting statements.</a:t>
            </a:r>
            <a:endParaRPr lang="en-US" sz="2800" dirty="0" smtClean="0"/>
          </a:p>
          <a:p>
            <a:pPr marL="514350" indent="-514350" algn="just">
              <a:buAutoNum type="arabicParenR"/>
              <a:defRPr/>
            </a:pPr>
            <a:endParaRPr lang="en-US" sz="2800" dirty="0" smtClean="0"/>
          </a:p>
        </p:txBody>
      </p:sp>
    </p:spTree>
  </p:cSld>
  <p:clrMapOvr>
    <a:masterClrMapping/>
  </p:clrMapOvr>
  <p:transition spd="slow">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BEFF15C5-7A37-4B5C-9F13-4DD073D7DC40}" type="slidenum">
              <a:rPr lang="en-US" smtClean="0"/>
              <a:pPr>
                <a:defRPr/>
              </a:pPr>
              <a:t>6</a:t>
            </a:fld>
            <a:endParaRPr lang="en-US"/>
          </a:p>
        </p:txBody>
      </p:sp>
      <p:pic>
        <p:nvPicPr>
          <p:cNvPr id="1026" name="Picture 2" descr="C:\Users\hp\Desktop\major-GAAP.png"/>
          <p:cNvPicPr>
            <a:picLocks noGrp="1" noChangeAspect="1" noChangeArrowheads="1"/>
          </p:cNvPicPr>
          <p:nvPr>
            <p:ph sz="quarter" idx="1"/>
          </p:nvPr>
        </p:nvPicPr>
        <p:blipFill>
          <a:blip r:embed="rId2"/>
          <a:srcRect/>
          <a:stretch>
            <a:fillRect/>
          </a:stretch>
        </p:blipFill>
        <p:spPr bwMode="auto">
          <a:xfrm>
            <a:off x="228600" y="457200"/>
            <a:ext cx="8534400" cy="5715000"/>
          </a:xfrm>
          <a:prstGeom prst="rect">
            <a:avLst/>
          </a:prstGeom>
          <a:noFill/>
        </p:spPr>
      </p:pic>
    </p:spTree>
  </p:cSld>
  <p:clrMapOvr>
    <a:masterClrMapping/>
  </p:clrMapOvr>
  <p:transition spd="slow">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BEFF15C5-7A37-4B5C-9F13-4DD073D7DC40}" type="slidenum">
              <a:rPr lang="en-US" smtClean="0"/>
              <a:pPr>
                <a:defRPr/>
              </a:pPr>
              <a:t>7</a:t>
            </a:fld>
            <a:endParaRPr lang="en-US"/>
          </a:p>
        </p:txBody>
      </p:sp>
      <p:sp>
        <p:nvSpPr>
          <p:cNvPr id="19462" name="Content Placeholder 6"/>
          <p:cNvSpPr>
            <a:spLocks noGrp="1"/>
          </p:cNvSpPr>
          <p:nvPr>
            <p:ph sz="quarter" idx="1"/>
          </p:nvPr>
        </p:nvSpPr>
        <p:spPr>
          <a:xfrm>
            <a:off x="381000" y="685800"/>
            <a:ext cx="8305800" cy="5486400"/>
          </a:xfrm>
        </p:spPr>
        <p:txBody>
          <a:bodyPr/>
          <a:lstStyle/>
          <a:p>
            <a:pPr marL="571500" indent="-571500" algn="ctr">
              <a:buNone/>
            </a:pPr>
            <a:r>
              <a:rPr lang="en-US" sz="3500" b="1" dirty="0" smtClean="0"/>
              <a:t>I) Accounting Concepts:</a:t>
            </a:r>
          </a:p>
          <a:p>
            <a:pPr marL="571500" indent="-571500" algn="ctr">
              <a:buNone/>
            </a:pPr>
            <a:endParaRPr lang="en-US" sz="3500" b="1" dirty="0" smtClean="0"/>
          </a:p>
          <a:p>
            <a:pPr marL="514350" indent="-514350">
              <a:buAutoNum type="arabicPeriod"/>
            </a:pPr>
            <a:r>
              <a:rPr lang="en-US" sz="3500" b="1" dirty="0" smtClean="0"/>
              <a:t>Separate Entity Concepts</a:t>
            </a:r>
            <a:endParaRPr lang="en-US" sz="3500" dirty="0" smtClean="0"/>
          </a:p>
          <a:p>
            <a:pPr marL="514350" indent="-514350">
              <a:buNone/>
            </a:pPr>
            <a:r>
              <a:rPr lang="en-US" sz="2800" dirty="0" smtClean="0"/>
              <a:t>	</a:t>
            </a:r>
            <a:r>
              <a:rPr lang="en-US" sz="3000" dirty="0" smtClean="0"/>
              <a:t>The accountant keeps all of the </a:t>
            </a:r>
            <a:r>
              <a:rPr lang="en-US" sz="3000" i="1" dirty="0" smtClean="0"/>
              <a:t>business</a:t>
            </a:r>
            <a:r>
              <a:rPr lang="en-US" sz="3000" dirty="0" smtClean="0"/>
              <a:t> transactions of a sole proprietorship separate from the business owner's </a:t>
            </a:r>
            <a:r>
              <a:rPr lang="en-US" sz="3000" i="1" dirty="0" smtClean="0"/>
              <a:t>personal</a:t>
            </a:r>
            <a:r>
              <a:rPr lang="en-US" sz="3000" dirty="0" smtClean="0"/>
              <a:t> transactions. For </a:t>
            </a:r>
            <a:r>
              <a:rPr lang="en-US" sz="3000" i="1" dirty="0" smtClean="0"/>
              <a:t>legal</a:t>
            </a:r>
            <a:r>
              <a:rPr lang="en-US" sz="3000" dirty="0" smtClean="0"/>
              <a:t> purposes, a sole proprietorship and its owner are considered to be one entity, but for accounting purposes they are considered to be two separate entities.</a:t>
            </a:r>
          </a:p>
          <a:p>
            <a:pPr marL="514350" lvl="3" indent="-514350" algn="just">
              <a:spcBef>
                <a:spcPts val="575"/>
              </a:spcBef>
              <a:buClr>
                <a:schemeClr val="accent1"/>
              </a:buClr>
              <a:buSzPct val="85000"/>
              <a:buNone/>
              <a:defRPr/>
            </a:pPr>
            <a:endParaRPr lang="en-US" sz="2800" dirty="0" smtClean="0"/>
          </a:p>
        </p:txBody>
      </p:sp>
    </p:spTree>
  </p:cSld>
  <p:clrMapOvr>
    <a:masterClrMapping/>
  </p:clrMapOvr>
  <p:transition spd="slow">
    <p:pull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8</a:t>
            </a:fld>
            <a:endParaRPr lang="en-US"/>
          </a:p>
        </p:txBody>
      </p:sp>
      <p:sp>
        <p:nvSpPr>
          <p:cNvPr id="7" name="Content Placeholder 6"/>
          <p:cNvSpPr>
            <a:spLocks noGrp="1"/>
          </p:cNvSpPr>
          <p:nvPr>
            <p:ph sz="quarter" idx="1"/>
          </p:nvPr>
        </p:nvSpPr>
        <p:spPr>
          <a:xfrm>
            <a:off x="381000" y="685800"/>
            <a:ext cx="8305800" cy="5486400"/>
          </a:xfrm>
        </p:spPr>
        <p:txBody>
          <a:bodyPr/>
          <a:lstStyle/>
          <a:p>
            <a:pPr>
              <a:buNone/>
            </a:pPr>
            <a:endParaRPr lang="en-US" sz="2800" b="1" dirty="0" smtClean="0"/>
          </a:p>
          <a:p>
            <a:pPr marL="514350" indent="-514350">
              <a:buAutoNum type="arabicPeriod" startAt="2"/>
            </a:pPr>
            <a:r>
              <a:rPr lang="en-US" sz="3500" b="1" dirty="0" smtClean="0"/>
              <a:t>Money Measurement Concepts:</a:t>
            </a:r>
            <a:endParaRPr lang="en-US" sz="3500" dirty="0" smtClean="0"/>
          </a:p>
          <a:p>
            <a:pPr marL="514350" indent="-514350">
              <a:buNone/>
            </a:pPr>
            <a:r>
              <a:rPr lang="en-US" sz="2800" i="1" dirty="0" smtClean="0"/>
              <a:t>	</a:t>
            </a:r>
            <a:r>
              <a:rPr lang="en-US" sz="3000" dirty="0" smtClean="0"/>
              <a:t>This is the concept that a business should only record transactions that can be stated in terms of a unit of currency. Thus, it is easy enough to record the purchase of a fixed assets, since it was bought for a specific price, whereas the value of the quality control system of a business is not recorded. This concept keeps a business from engaging in an excessive level of estimation in deriving the value of its assets and liabilities.</a:t>
            </a:r>
          </a:p>
        </p:txBody>
      </p:sp>
    </p:spTree>
  </p:cSld>
  <p:clrMapOvr>
    <a:masterClrMapping/>
  </p:clrMapOvr>
  <p:transition>
    <p:pull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9</a:t>
            </a:fld>
            <a:endParaRPr lang="en-US"/>
          </a:p>
        </p:txBody>
      </p:sp>
      <p:sp>
        <p:nvSpPr>
          <p:cNvPr id="8" name="Content Placeholder 6"/>
          <p:cNvSpPr>
            <a:spLocks noGrp="1"/>
          </p:cNvSpPr>
          <p:nvPr>
            <p:ph sz="quarter" idx="1"/>
          </p:nvPr>
        </p:nvSpPr>
        <p:spPr>
          <a:xfrm>
            <a:off x="381000" y="685800"/>
            <a:ext cx="8305800" cy="5486400"/>
          </a:xfrm>
        </p:spPr>
        <p:txBody>
          <a:bodyPr/>
          <a:lstStyle/>
          <a:p>
            <a:pPr>
              <a:buNone/>
            </a:pPr>
            <a:endParaRPr lang="en-US" sz="2800" b="1" dirty="0" smtClean="0"/>
          </a:p>
          <a:p>
            <a:pPr>
              <a:buNone/>
            </a:pPr>
            <a:r>
              <a:rPr lang="en-US" sz="3500" b="1" dirty="0" smtClean="0"/>
              <a:t>3. Going Concern Concept:</a:t>
            </a:r>
          </a:p>
          <a:p>
            <a:pPr>
              <a:buNone/>
            </a:pPr>
            <a:r>
              <a:rPr lang="en-US" sz="3500" dirty="0" smtClean="0"/>
              <a:t>	</a:t>
            </a:r>
            <a:r>
              <a:rPr lang="en-US" sz="3000" dirty="0" smtClean="0"/>
              <a:t>This is the concept that a business will remain in operation for the foreseeable future. This means that you would be justified in deferring the recognition of some expenses, such as depreciation, until later periods. Otherwise, you would have to recognize all expenses at once and not defer any of them.</a:t>
            </a:r>
          </a:p>
        </p:txBody>
      </p:sp>
    </p:spTree>
  </p:cSld>
  <p:clrMapOvr>
    <a:masterClrMapping/>
  </p:clrMapOvr>
  <p:transition>
    <p:pull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3714</TotalTime>
  <Words>301</Words>
  <Application>Microsoft Office PowerPoint</Application>
  <PresentationFormat>On-screen Show (4:3)</PresentationFormat>
  <Paragraphs>87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Equity</vt:lpstr>
      <vt:lpstr>    WELCOME  Class: B.Com – Part-1  Subject: Financial Accounting TOPIC: ACCOUNTING PRINCIPLES   </vt:lpstr>
      <vt:lpstr>         MEANING OF ACCOUNTING PRINCIPLES</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311</cp:revision>
  <dcterms:created xsi:type="dcterms:W3CDTF">2011-08-23T10:02:56Z</dcterms:created>
  <dcterms:modified xsi:type="dcterms:W3CDTF">2020-03-27T08:32:26Z</dcterms:modified>
</cp:coreProperties>
</file>